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75" r:id="rId4"/>
    <p:sldId id="272" r:id="rId5"/>
    <p:sldId id="284" r:id="rId6"/>
    <p:sldId id="289" r:id="rId7"/>
    <p:sldId id="285" r:id="rId8"/>
    <p:sldId id="288" r:id="rId9"/>
    <p:sldId id="287" r:id="rId10"/>
    <p:sldId id="286" r:id="rId11"/>
  </p:sldIdLst>
  <p:sldSz cx="9144000" cy="6858000" type="screen4x3"/>
  <p:notesSz cx="9601200" cy="7315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5027" autoAdjust="0"/>
  </p:normalViewPr>
  <p:slideViewPr>
    <p:cSldViewPr>
      <p:cViewPr varScale="1">
        <p:scale>
          <a:sx n="88" d="100"/>
          <a:sy n="88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F5F9A-5FA5-420E-A5DD-136152D21C00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07327-DE14-4E8B-A122-CB50B7925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64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0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3A5C4-B6A2-497B-965B-B8F2A5CBC17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7688"/>
            <a:ext cx="3657600" cy="2744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1"/>
            <a:ext cx="7680960" cy="3291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1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9DEC4-6072-4D27-9395-8954FBFD91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6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9DEC4-6072-4D27-9395-8954FBFD9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57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SSC (Schéma de structure communal): Poirier Dieu résidentiel dense</a:t>
            </a:r>
          </a:p>
          <a:p>
            <a:r>
              <a:rPr lang="fr-FR" dirty="0" smtClean="0"/>
              <a:t>RW/SDER (Schéma de Développement de l’Espace Régional) préconise d’accroitre densité autour de lieux centraux (activités, services, </a:t>
            </a:r>
            <a:r>
              <a:rPr lang="fr-FR" dirty="0" err="1" smtClean="0"/>
              <a:t>tpt</a:t>
            </a:r>
            <a:r>
              <a:rPr lang="fr-FR" dirty="0" smtClean="0"/>
              <a:t> performants, etc.)</a:t>
            </a:r>
          </a:p>
          <a:p>
            <a:r>
              <a:rPr lang="fr-FR" dirty="0" smtClean="0"/>
              <a:t>Décision au niveau communal, via les permis d’urbanisme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9DEC4-6072-4D27-9395-8954FBFD91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4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Distinction par rapport au RCU qui est plus précis et contraignant : règlement</a:t>
            </a:r>
            <a:r>
              <a:rPr lang="fr-BE" baseline="0" dirty="0" smtClean="0"/>
              <a:t> communal d’urbanisme est strictement d’application, si déroge </a:t>
            </a:r>
            <a:r>
              <a:rPr lang="fr-BE" baseline="0" dirty="0" smtClean="0">
                <a:sym typeface="Wingdings" panose="05000000000000000000" pitchFamily="2" charset="2"/>
              </a:rPr>
              <a:t> en dérogation via FD RW</a:t>
            </a:r>
          </a:p>
          <a:p>
            <a:r>
              <a:rPr lang="fr-BE" dirty="0" smtClean="0"/>
              <a:t>RCU parle d’Urbanisme, hauteurs, gabarit, matériaux, etc.</a:t>
            </a:r>
            <a:endParaRPr lang="fr-BE" baseline="0" dirty="0" smtClean="0"/>
          </a:p>
          <a:p>
            <a:r>
              <a:rPr lang="fr-BE" baseline="0" dirty="0" err="1" smtClean="0"/>
              <a:t>SSc</a:t>
            </a:r>
            <a:r>
              <a:rPr lang="fr-BE" baseline="0" dirty="0" smtClean="0"/>
              <a:t>: Plus général, pas un règlement – indicatif – mais si la commune s’en écarte, elle doit fournir de bons arguments au collège</a:t>
            </a:r>
          </a:p>
          <a:p>
            <a:r>
              <a:rPr lang="fr-BE" baseline="0" dirty="0" smtClean="0"/>
              <a:t>En cas de recours, le conseil d’Etat statue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9DEC4-6072-4D27-9395-8954FBFD91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01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9DEC4-6072-4D27-9395-8954FBFD91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CCC1-9A8A-461A-9DD4-953D0D2BA34E}" type="datetime1">
              <a:rPr lang="fr-BE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654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CCF-F4F0-4341-A9C8-E2CE636092A5}" type="datetime1">
              <a:rPr lang="fr-BE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059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EE09-5395-4434-810B-41F4845158CF}" type="datetime1">
              <a:rPr lang="fr-BE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332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A82C-726A-4D64-9B1D-4039700AAC63}" type="datetime1">
              <a:rPr lang="fr-BE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29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4045-CC5B-458F-8113-3BF475C9129A}" type="datetime1">
              <a:rPr lang="fr-BE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848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5F1C-4E98-41D7-9E0A-DF0236EB526A}" type="datetime1">
              <a:rPr lang="fr-BE" smtClean="0"/>
              <a:t>20/11/2016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821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D973-2A22-4B99-96CD-A7F0F57A136D}" type="datetime1">
              <a:rPr lang="fr-BE" smtClean="0"/>
              <a:t>20/11/2016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338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4576-F2E1-4BD7-BEF7-C445F026C16F}" type="datetime1">
              <a:rPr lang="fr-BE" smtClean="0"/>
              <a:t>20/11/2016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412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A4A8-8C82-46F0-AEE1-C3177EFB08EE}" type="datetime1">
              <a:rPr lang="fr-BE" smtClean="0"/>
              <a:t>20/11/2016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511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F139-AD25-4E33-8691-DC10208AB414}" type="datetime1">
              <a:rPr lang="fr-BE" smtClean="0"/>
              <a:t>20/11/2016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742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9E6-2A56-46DD-8649-7EE7585DBA9F}" type="datetime1">
              <a:rPr lang="fr-BE" smtClean="0"/>
              <a:t>20/11/2016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718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2BFDB-2574-4192-AB8C-49116A7A0485}" type="datetime1">
              <a:rPr lang="fr-BE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C4975-F849-4CAC-8422-122816DAE6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074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016224"/>
          </a:xfrm>
        </p:spPr>
        <p:txBody>
          <a:bodyPr>
            <a:normAutofit/>
          </a:bodyPr>
          <a:lstStyle/>
          <a:p>
            <a:r>
              <a:rPr lang="fr-BE" b="1" dirty="0" smtClean="0"/>
              <a:t>Comité </a:t>
            </a:r>
            <a:r>
              <a:rPr lang="fr-BE" b="1" dirty="0" smtClean="0"/>
              <a:t>de quartier Poirier-Dieu</a:t>
            </a:r>
            <a:br>
              <a:rPr lang="fr-BE" b="1" dirty="0" smtClean="0"/>
            </a:br>
            <a:r>
              <a:rPr lang="fr-BE" b="1" dirty="0" smtClean="0"/>
              <a:t>Calcul des densités</a:t>
            </a:r>
            <a:endParaRPr lang="fr-B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01008"/>
            <a:ext cx="2257053" cy="2257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61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Densités et </a:t>
            </a:r>
            <a:r>
              <a:rPr lang="fr-BE" b="1" dirty="0" smtClean="0"/>
              <a:t>logements</a:t>
            </a:r>
            <a:br>
              <a:rPr lang="fr-BE" b="1" dirty="0" smtClean="0"/>
            </a:br>
            <a:r>
              <a:rPr lang="fr-BE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BE" sz="2800" dirty="0" smtClean="0"/>
          </a:p>
          <a:p>
            <a:r>
              <a:rPr lang="fr-BE" sz="2800" dirty="0" smtClean="0"/>
              <a:t>Dans </a:t>
            </a:r>
            <a:r>
              <a:rPr lang="fr-BE" sz="2800" dirty="0" smtClean="0"/>
              <a:t>l’intérêt général, </a:t>
            </a:r>
            <a:r>
              <a:rPr lang="fr-BE" sz="2800" dirty="0" smtClean="0"/>
              <a:t>l’objectif </a:t>
            </a:r>
            <a:r>
              <a:rPr lang="fr-BE" sz="2800" dirty="0"/>
              <a:t>doit être de </a:t>
            </a:r>
            <a:r>
              <a:rPr lang="fr-BE" sz="2800" b="1" dirty="0"/>
              <a:t>ramener le nombre de logements « promoteur » sous la barre des 100</a:t>
            </a:r>
            <a:r>
              <a:rPr lang="fr-BE" sz="2800" dirty="0"/>
              <a:t> afin de respecter strictement la densité recommandée par le Schéma de structure </a:t>
            </a:r>
            <a:r>
              <a:rPr lang="fr-BE" sz="2800" dirty="0" smtClean="0"/>
              <a:t>communal et </a:t>
            </a:r>
            <a:r>
              <a:rPr lang="fr-BE" sz="2800" dirty="0"/>
              <a:t>de ne pas léser les autres propriétaires.</a:t>
            </a:r>
            <a:endParaRPr lang="en-US" sz="2800" dirty="0"/>
          </a:p>
          <a:p>
            <a:r>
              <a:rPr lang="fr-BE" sz="2800" dirty="0" smtClean="0"/>
              <a:t>Plus l’on </a:t>
            </a:r>
            <a:r>
              <a:rPr lang="fr-BE" sz="2800" dirty="0"/>
              <a:t>maximise les espaces verts </a:t>
            </a:r>
            <a:r>
              <a:rPr lang="fr-BE" sz="2800" dirty="0" smtClean="0"/>
              <a:t>publics, </a:t>
            </a:r>
            <a:r>
              <a:rPr lang="fr-BE" sz="2800" dirty="0"/>
              <a:t>plus on réduit le nombre de logements acceptables pour respecter les 20 </a:t>
            </a:r>
            <a:r>
              <a:rPr lang="fr-BE" sz="2800" dirty="0" smtClean="0"/>
              <a:t>logements/ha</a:t>
            </a:r>
            <a:r>
              <a:rPr lang="fr-BE" sz="2800" dirty="0"/>
              <a:t>.</a:t>
            </a:r>
            <a:endParaRPr lang="en-US" sz="2800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171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/>
              <a:t>Schéma de structure communal (SSC)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1"/>
            <a:ext cx="8229600" cy="3528392"/>
          </a:xfrm>
        </p:spPr>
        <p:txBody>
          <a:bodyPr>
            <a:normAutofit lnSpcReduction="10000"/>
          </a:bodyPr>
          <a:lstStyle/>
          <a:p>
            <a:r>
              <a:rPr lang="fr-BE" dirty="0"/>
              <a:t>Outil de base pour </a:t>
            </a:r>
            <a:r>
              <a:rPr lang="fr-BE" b="1" dirty="0"/>
              <a:t>aménager et gérer le territoire d’une </a:t>
            </a:r>
            <a:r>
              <a:rPr lang="fr-BE" b="1" dirty="0" smtClean="0"/>
              <a:t>commune</a:t>
            </a:r>
            <a:endParaRPr lang="fr-BE" b="1" dirty="0"/>
          </a:p>
          <a:p>
            <a:r>
              <a:rPr lang="fr-BE" dirty="0" smtClean="0"/>
              <a:t>Le schéma de structure communal de Rixensart a été </a:t>
            </a:r>
            <a:r>
              <a:rPr lang="fr-BE" b="1" dirty="0" smtClean="0"/>
              <a:t>révisé </a:t>
            </a:r>
            <a:r>
              <a:rPr lang="fr-BE" b="1" dirty="0"/>
              <a:t>en 2010</a:t>
            </a:r>
          </a:p>
          <a:p>
            <a:r>
              <a:rPr lang="fr-BE" dirty="0"/>
              <a:t>Disponible sur le site de la commune: </a:t>
            </a:r>
            <a:endParaRPr lang="fr-BE" dirty="0" smtClean="0"/>
          </a:p>
          <a:p>
            <a:pPr marL="457200" lvl="1" indent="0">
              <a:buNone/>
            </a:pPr>
            <a:r>
              <a:rPr lang="fr-BE" i="1" dirty="0" smtClean="0"/>
              <a:t>accueil </a:t>
            </a:r>
            <a:r>
              <a:rPr lang="fr-BE" i="1" dirty="0">
                <a:sym typeface="Wingdings" panose="05000000000000000000" pitchFamily="2" charset="2"/>
              </a:rPr>
              <a:t> </a:t>
            </a:r>
            <a:r>
              <a:rPr lang="fr-BE" i="1" dirty="0"/>
              <a:t>documents-règlements </a:t>
            </a:r>
            <a:r>
              <a:rPr lang="fr-BE" i="1" dirty="0">
                <a:sym typeface="Wingdings" panose="05000000000000000000" pitchFamily="2" charset="2"/>
              </a:rPr>
              <a:t> </a:t>
            </a:r>
            <a:r>
              <a:rPr lang="fr-BE" i="1" dirty="0"/>
              <a:t>urbanisme </a:t>
            </a:r>
            <a:r>
              <a:rPr lang="fr-BE" i="1" dirty="0">
                <a:sym typeface="Wingdings" panose="05000000000000000000" pitchFamily="2" charset="2"/>
              </a:rPr>
              <a:t> Schéma de structure communal</a:t>
            </a:r>
            <a:endParaRPr lang="fr-BE" i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61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/>
              <a:t>Schéma de structure communal (SSC)</a:t>
            </a:r>
            <a:endParaRPr lang="en-US" sz="40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29" y="2119564"/>
            <a:ext cx="8681851" cy="39737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8044-84AB-4D16-BB35-475F146E0ED8}" type="datetime1">
              <a:rPr lang="fr-BE" smtClean="0"/>
              <a:t>20/11/2016</a:t>
            </a:fld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69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858"/>
          </a:xfrm>
        </p:spPr>
        <p:txBody>
          <a:bodyPr>
            <a:normAutofit/>
          </a:bodyPr>
          <a:lstStyle/>
          <a:p>
            <a:r>
              <a:rPr lang="fr-BE" sz="4000" b="1" dirty="0" smtClean="0"/>
              <a:t>Densité à Rixensart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5145435"/>
          </a:xfrm>
        </p:spPr>
        <p:txBody>
          <a:bodyPr>
            <a:normAutofit/>
          </a:bodyPr>
          <a:lstStyle/>
          <a:p>
            <a:endParaRPr lang="fr-FR" sz="3000" b="1" dirty="0" smtClean="0"/>
          </a:p>
          <a:p>
            <a:r>
              <a:rPr lang="fr-FR" sz="3000" b="1" dirty="0" smtClean="0"/>
              <a:t>Densité </a:t>
            </a:r>
            <a:r>
              <a:rPr lang="fr-FR" sz="3000" b="1" dirty="0"/>
              <a:t>Rixensart</a:t>
            </a:r>
            <a:r>
              <a:rPr lang="fr-FR" sz="3000" dirty="0"/>
              <a:t>: </a:t>
            </a:r>
            <a:r>
              <a:rPr lang="fr-FR" sz="3000" dirty="0" smtClean="0"/>
              <a:t>1.246 </a:t>
            </a:r>
            <a:r>
              <a:rPr lang="fr-FR" sz="3000" dirty="0"/>
              <a:t>habitants au km² </a:t>
            </a:r>
            <a:endParaRPr lang="fr-FR" sz="3000" dirty="0" smtClean="0"/>
          </a:p>
          <a:p>
            <a:pPr marL="0" indent="0">
              <a:buNone/>
            </a:pPr>
            <a:r>
              <a:rPr lang="fr-FR" sz="1600" b="1" i="1" dirty="0" smtClean="0"/>
              <a:t>        (</a:t>
            </a:r>
            <a:r>
              <a:rPr lang="fr-FR" sz="1600" b="1" i="1" dirty="0"/>
              <a:t>source SPF </a:t>
            </a:r>
            <a:r>
              <a:rPr lang="fr-FR" sz="1600" b="1" i="1" dirty="0" smtClean="0"/>
              <a:t>économie)</a:t>
            </a:r>
            <a:endParaRPr lang="fr-FR" sz="1600" b="1" i="1" dirty="0" smtClean="0">
              <a:sym typeface="Wingdings" panose="05000000000000000000" pitchFamily="2" charset="2"/>
            </a:endParaRPr>
          </a:p>
          <a:p>
            <a:pPr marL="400050" lvl="1" indent="0">
              <a:buNone/>
            </a:pPr>
            <a:r>
              <a:rPr lang="fr-FR" sz="2400" dirty="0" smtClean="0"/>
              <a:t>Parmi les plus denses de Wallonie, hors villes </a:t>
            </a:r>
            <a:r>
              <a:rPr lang="fr-FR" sz="2400" dirty="0" smtClean="0">
                <a:sym typeface="Wingdings" panose="05000000000000000000" pitchFamily="2" charset="2"/>
              </a:rPr>
              <a:t> </a:t>
            </a:r>
            <a:r>
              <a:rPr lang="fr-FR" sz="2400" dirty="0" smtClean="0"/>
              <a:t>Brabant wallon: 358 </a:t>
            </a:r>
            <a:r>
              <a:rPr lang="fr-FR" sz="2400" dirty="0" err="1" smtClean="0"/>
              <a:t>hab</a:t>
            </a:r>
            <a:r>
              <a:rPr lang="fr-FR" sz="2400" dirty="0" smtClean="0"/>
              <a:t>/km</a:t>
            </a:r>
            <a:r>
              <a:rPr lang="fr-FR" sz="2400" baseline="30000" dirty="0" smtClean="0"/>
              <a:t>2</a:t>
            </a:r>
            <a:r>
              <a:rPr lang="fr-FR" sz="2400" dirty="0" smtClean="0"/>
              <a:t> - Wallonie: 212 </a:t>
            </a:r>
            <a:r>
              <a:rPr lang="fr-FR" sz="2400" dirty="0" err="1" smtClean="0"/>
              <a:t>hab</a:t>
            </a:r>
            <a:r>
              <a:rPr lang="fr-FR" sz="2400" dirty="0" smtClean="0"/>
              <a:t>/km</a:t>
            </a:r>
            <a:r>
              <a:rPr lang="fr-FR" sz="2400" baseline="30000" dirty="0" smtClean="0"/>
              <a:t>2</a:t>
            </a:r>
          </a:p>
          <a:p>
            <a:r>
              <a:rPr lang="fr-FR" sz="3000" b="1" dirty="0" smtClean="0"/>
              <a:t>Zones </a:t>
            </a:r>
            <a:r>
              <a:rPr lang="fr-FR" sz="3000" b="1" dirty="0"/>
              <a:t>d’habitat pour </a:t>
            </a:r>
            <a:r>
              <a:rPr lang="fr-FR" sz="3000" b="1" dirty="0" smtClean="0"/>
              <a:t>Rixensart: </a:t>
            </a:r>
            <a:r>
              <a:rPr lang="fr-FR" sz="3000" b="1" dirty="0"/>
              <a:t>61% du territoire </a:t>
            </a:r>
            <a:endParaRPr lang="fr-FR" sz="3000" b="1" dirty="0" smtClean="0"/>
          </a:p>
          <a:p>
            <a:pPr marL="400050" lvl="1" indent="0">
              <a:buNone/>
            </a:pPr>
            <a:r>
              <a:rPr lang="fr-FR" sz="2400" dirty="0" smtClean="0"/>
              <a:t>La </a:t>
            </a:r>
            <a:r>
              <a:rPr lang="fr-FR" sz="2400" dirty="0" err="1"/>
              <a:t>Hulpe</a:t>
            </a:r>
            <a:r>
              <a:rPr lang="fr-FR" sz="2400" dirty="0"/>
              <a:t> 23,4%, Wavre 35,2%, </a:t>
            </a:r>
            <a:r>
              <a:rPr lang="fr-FR" sz="2400" dirty="0" err="1"/>
              <a:t>Ottignies</a:t>
            </a:r>
            <a:r>
              <a:rPr lang="fr-FR" sz="2400" dirty="0"/>
              <a:t> 32,8%, Waterloo 52,6</a:t>
            </a:r>
            <a:r>
              <a:rPr lang="fr-FR" sz="2400" dirty="0"/>
              <a:t>% </a:t>
            </a:r>
            <a:r>
              <a:rPr lang="fr-FR" sz="1200" b="1" i="1" dirty="0"/>
              <a:t>(source SPF économie</a:t>
            </a:r>
            <a:r>
              <a:rPr lang="fr-FR" sz="1200" b="1" i="1" dirty="0" smtClean="0"/>
              <a:t>)</a:t>
            </a:r>
            <a:endParaRPr lang="fr-FR" dirty="0"/>
          </a:p>
          <a:p>
            <a:r>
              <a:rPr lang="fr-FR" dirty="0" smtClean="0"/>
              <a:t> </a:t>
            </a:r>
            <a:r>
              <a:rPr lang="fr-FR" b="1" dirty="0" smtClean="0"/>
              <a:t>Spécificité Rixensart 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sz="2400" dirty="0" smtClean="0"/>
              <a:t>Très </a:t>
            </a:r>
            <a:r>
              <a:rPr lang="fr-FR" sz="2400" dirty="0"/>
              <a:t>dense - habitat dispersé - évolution continue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829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08113"/>
          </a:xfrm>
        </p:spPr>
        <p:txBody>
          <a:bodyPr>
            <a:normAutofit/>
          </a:bodyPr>
          <a:lstStyle/>
          <a:p>
            <a:r>
              <a:rPr lang="fr-BE" sz="4000" b="1" dirty="0"/>
              <a:t>Calcul de densité - PCA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1"/>
            <a:ext cx="8820472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sz="3000" b="1" dirty="0" smtClean="0">
                <a:solidFill>
                  <a:srgbClr val="FF0000"/>
                </a:solidFill>
              </a:rPr>
              <a:t>2 superficies prises en </a:t>
            </a:r>
            <a:r>
              <a:rPr lang="fr-BE" sz="3000" b="1" dirty="0">
                <a:solidFill>
                  <a:srgbClr val="FF0000"/>
                </a:solidFill>
              </a:rPr>
              <a:t>considération </a:t>
            </a:r>
            <a:r>
              <a:rPr lang="fr-BE" sz="3000" b="1" dirty="0" smtClean="0">
                <a:solidFill>
                  <a:srgbClr val="FF0000"/>
                </a:solidFill>
              </a:rPr>
              <a:t>pour le calcul </a:t>
            </a:r>
            <a:r>
              <a:rPr lang="fr-BE" sz="3000" b="1" dirty="0" smtClean="0">
                <a:solidFill>
                  <a:srgbClr val="FF0000"/>
                </a:solidFill>
              </a:rPr>
              <a:t>de </a:t>
            </a:r>
            <a:r>
              <a:rPr lang="fr-BE" sz="3000" b="1" dirty="0" smtClean="0">
                <a:solidFill>
                  <a:srgbClr val="FF0000"/>
                </a:solidFill>
              </a:rPr>
              <a:t>densité</a:t>
            </a:r>
            <a:r>
              <a:rPr lang="fr-BE" sz="3000" b="1" dirty="0" smtClean="0">
                <a:solidFill>
                  <a:srgbClr val="FF0000"/>
                </a:solidFill>
              </a:rPr>
              <a:t>:</a:t>
            </a:r>
            <a:endParaRPr lang="fr-BE" sz="3000" b="1" dirty="0" smtClean="0"/>
          </a:p>
          <a:p>
            <a:pPr marL="0" indent="0">
              <a:buNone/>
            </a:pPr>
            <a:r>
              <a:rPr lang="fr-BE" sz="2600" b="1" dirty="0" smtClean="0"/>
              <a:t>1</a:t>
            </a:r>
            <a:r>
              <a:rPr lang="fr-BE" sz="2600" b="1" dirty="0" smtClean="0"/>
              <a:t>. Superficie </a:t>
            </a:r>
            <a:r>
              <a:rPr lang="fr-BE" sz="2600" b="1" dirty="0"/>
              <a:t>du terrain appartenant au promoteur consacrée à l’habitat </a:t>
            </a:r>
            <a:r>
              <a:rPr lang="fr-BE" sz="2600" b="1" dirty="0" smtClean="0"/>
              <a:t>(source chiffres: promoteur)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600" b="1" dirty="0" smtClean="0"/>
              <a:t>6,56</a:t>
            </a:r>
            <a:r>
              <a:rPr lang="fr-BE" sz="2600" dirty="0" smtClean="0"/>
              <a:t> </a:t>
            </a:r>
            <a:r>
              <a:rPr lang="fr-BE" sz="2600" b="1" dirty="0" smtClean="0"/>
              <a:t>ha</a:t>
            </a:r>
            <a:r>
              <a:rPr lang="fr-BE" sz="2600" dirty="0" smtClean="0"/>
              <a:t> : terrain COBELBA MOINS:</a:t>
            </a:r>
            <a:endParaRPr lang="en-US" sz="2600" dirty="0"/>
          </a:p>
          <a:p>
            <a:pPr lvl="2"/>
            <a:r>
              <a:rPr lang="fr-BE" sz="2600" b="1" dirty="0" smtClean="0"/>
              <a:t>1 ha</a:t>
            </a:r>
            <a:r>
              <a:rPr lang="fr-BE" sz="2600" dirty="0" smtClean="0"/>
              <a:t> : la </a:t>
            </a:r>
            <a:r>
              <a:rPr lang="fr-BE" sz="2600" dirty="0"/>
              <a:t>zone d’équipements communautaires (« bleue ») destinée à une MRS et éventuellement à l’administration communale </a:t>
            </a:r>
            <a:endParaRPr lang="en-US" sz="2600" dirty="0"/>
          </a:p>
          <a:p>
            <a:pPr lvl="2"/>
            <a:r>
              <a:rPr lang="fr-BE" sz="2600" b="1" dirty="0" smtClean="0"/>
              <a:t>0,61 ha </a:t>
            </a:r>
            <a:r>
              <a:rPr lang="fr-BE" sz="2600" dirty="0" smtClean="0"/>
              <a:t>d’espaces </a:t>
            </a:r>
            <a:r>
              <a:rPr lang="fr-BE" sz="2600" dirty="0"/>
              <a:t>verts PUBLICS tels que prévus dans l’avant-projet de PCA </a:t>
            </a:r>
            <a:endParaRPr lang="en-US" sz="2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600" dirty="0" smtClean="0"/>
              <a:t>6,56ha - 1ha - 0,61ha = </a:t>
            </a:r>
            <a:r>
              <a:rPr lang="fr-BE" sz="2600" b="1" dirty="0" smtClean="0"/>
              <a:t>4,95 ha</a:t>
            </a:r>
            <a:r>
              <a:rPr lang="en-US" sz="2600" dirty="0" smtClean="0"/>
              <a:t>: </a:t>
            </a:r>
            <a:r>
              <a:rPr lang="fr-BE" sz="2600" dirty="0" smtClean="0"/>
              <a:t>Superficie totale </a:t>
            </a:r>
            <a:r>
              <a:rPr lang="fr-BE" sz="2600" b="1" dirty="0" smtClean="0"/>
              <a:t>destinée aux logements</a:t>
            </a:r>
          </a:p>
          <a:p>
            <a:pPr marL="457200" lvl="1" indent="0">
              <a:buNone/>
            </a:pPr>
            <a:r>
              <a:rPr lang="fr-BE" sz="2600" u="sng" dirty="0" smtClean="0"/>
              <a:t>Rem</a:t>
            </a:r>
            <a:r>
              <a:rPr lang="fr-BE" sz="2600" dirty="0" smtClean="0"/>
              <a:t>.: Ce </a:t>
            </a:r>
            <a:r>
              <a:rPr lang="fr-BE" sz="2600" dirty="0"/>
              <a:t>calcul de la superficie est conforme à  la méthode de calcul du Schéma de </a:t>
            </a:r>
            <a:r>
              <a:rPr lang="fr-BE" sz="2600" dirty="0" smtClean="0"/>
              <a:t>structure communale (SSC)</a:t>
            </a:r>
            <a:r>
              <a:rPr lang="fr-BE" sz="2900" dirty="0"/>
              <a:t> </a:t>
            </a:r>
            <a:endParaRPr lang="en-US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527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fr-BE" sz="4000" b="1" dirty="0"/>
              <a:t>Calcul densité - PCA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7407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BE" sz="2400" b="1" dirty="0" smtClean="0"/>
              <a:t>2. Superficie </a:t>
            </a:r>
            <a:r>
              <a:rPr lang="fr-BE" sz="2400" b="1" dirty="0"/>
              <a:t>de tout l’ilot consacrée à l’habitat (source chiffres: promoteur</a:t>
            </a:r>
            <a:r>
              <a:rPr lang="fr-BE" sz="2400" b="1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400" dirty="0" smtClean="0"/>
              <a:t>Périmètre </a:t>
            </a:r>
            <a:r>
              <a:rPr lang="fr-BE" sz="2400" dirty="0"/>
              <a:t>du PCA: zone comprise entre la rue des Volontaires, la rue du Tilleul, le Vieux chemin de l’</a:t>
            </a:r>
            <a:r>
              <a:rPr lang="fr-BE" sz="2400" dirty="0" err="1"/>
              <a:t>Helpe</a:t>
            </a:r>
            <a:r>
              <a:rPr lang="fr-BE" sz="2400" dirty="0"/>
              <a:t>, la rue de la </a:t>
            </a:r>
            <a:r>
              <a:rPr lang="fr-BE" sz="2400" dirty="0" smtClean="0"/>
              <a:t>Bruyère et </a:t>
            </a:r>
            <a:r>
              <a:rPr lang="fr-BE" sz="2400" dirty="0"/>
              <a:t>la rue </a:t>
            </a:r>
            <a:r>
              <a:rPr lang="fr-BE" sz="2400" dirty="0" err="1"/>
              <a:t>Mascau</a:t>
            </a:r>
            <a:r>
              <a:rPr lang="fr-BE" sz="24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400" b="1" dirty="0"/>
              <a:t>13,14 ha </a:t>
            </a:r>
            <a:r>
              <a:rPr lang="fr-BE" sz="2400" dirty="0"/>
              <a:t>: superficie globale MOINS:</a:t>
            </a:r>
          </a:p>
          <a:p>
            <a:pPr lvl="2"/>
            <a:r>
              <a:rPr lang="fr-BE" b="1" dirty="0"/>
              <a:t>2.39 ha: </a:t>
            </a:r>
            <a:r>
              <a:rPr lang="fr-BE" dirty="0"/>
              <a:t>les superficies des zones d’équipements </a:t>
            </a:r>
            <a:r>
              <a:rPr lang="fr-BE" dirty="0" smtClean="0"/>
              <a:t>communautaires </a:t>
            </a:r>
            <a:r>
              <a:rPr lang="fr-BE" dirty="0"/>
              <a:t>incluant </a:t>
            </a:r>
            <a:r>
              <a:rPr lang="fr-BE" dirty="0" smtClean="0"/>
              <a:t>la future </a:t>
            </a:r>
            <a:r>
              <a:rPr lang="fr-BE" dirty="0"/>
              <a:t>MRS, </a:t>
            </a:r>
            <a:r>
              <a:rPr lang="fr-BE" dirty="0" smtClean="0"/>
              <a:t>éventuellement l’administration </a:t>
            </a:r>
            <a:r>
              <a:rPr lang="fr-BE" dirty="0"/>
              <a:t>communale et </a:t>
            </a:r>
            <a:r>
              <a:rPr lang="fr-BE" dirty="0" smtClean="0"/>
              <a:t>l’école communale</a:t>
            </a:r>
          </a:p>
          <a:p>
            <a:pPr lvl="2"/>
            <a:r>
              <a:rPr lang="fr-BE" b="1" dirty="0" smtClean="0"/>
              <a:t>0,61 </a:t>
            </a:r>
            <a:r>
              <a:rPr lang="fr-BE" b="1" dirty="0"/>
              <a:t>ha: </a:t>
            </a:r>
            <a:r>
              <a:rPr lang="fr-BE" dirty="0"/>
              <a:t>les espaces verts publics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400" dirty="0" smtClean="0"/>
              <a:t>13,14ha – 1ha - 1,39ha - 0,61ha </a:t>
            </a:r>
            <a:r>
              <a:rPr lang="fr-BE" sz="2400" dirty="0"/>
              <a:t>=</a:t>
            </a:r>
            <a:r>
              <a:rPr lang="fr-BE" sz="2400" b="1" dirty="0"/>
              <a:t> 10,14 ha </a:t>
            </a:r>
            <a:r>
              <a:rPr lang="fr-BE" sz="2400" b="1" dirty="0" smtClean="0"/>
              <a:t>: </a:t>
            </a:r>
            <a:r>
              <a:rPr lang="fr-BE" sz="2400" dirty="0" smtClean="0"/>
              <a:t>Superficie </a:t>
            </a:r>
            <a:r>
              <a:rPr lang="fr-BE" sz="2400" dirty="0"/>
              <a:t>totale </a:t>
            </a:r>
            <a:r>
              <a:rPr lang="fr-BE" sz="2400" b="1" dirty="0"/>
              <a:t>destinée aux </a:t>
            </a:r>
            <a:r>
              <a:rPr lang="fr-BE" sz="2400" b="1" dirty="0" smtClean="0"/>
              <a:t>logements</a:t>
            </a:r>
            <a:endParaRPr lang="fr-BE" sz="2400" b="1" dirty="0"/>
          </a:p>
          <a:p>
            <a:pPr marL="457200" lvl="1" indent="0">
              <a:buNone/>
            </a:pPr>
            <a:r>
              <a:rPr lang="fr-BE" sz="2400" u="sng" dirty="0"/>
              <a:t>Rem</a:t>
            </a:r>
            <a:r>
              <a:rPr lang="fr-BE" sz="2400" dirty="0"/>
              <a:t>.: Ce calcul de la superficie est conforme à  la méthode de calcul du Schéma de </a:t>
            </a:r>
            <a:r>
              <a:rPr lang="fr-BE" sz="2400" dirty="0" smtClean="0"/>
              <a:t>structure communale (SSC)</a:t>
            </a:r>
            <a:r>
              <a:rPr lang="fr-BE" sz="2400" dirty="0"/>
              <a:t> </a:t>
            </a:r>
            <a:endParaRPr lang="en-US" sz="2400" dirty="0"/>
          </a:p>
          <a:p>
            <a:pPr marL="457200" lvl="1" indent="0">
              <a:buNone/>
            </a:pPr>
            <a:r>
              <a:rPr lang="fr-BE" sz="2400" dirty="0"/>
              <a:t> 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846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BE" b="1" dirty="0" smtClean="0"/>
              <a:t>Densités et logements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 smtClean="0"/>
              <a:t> </a:t>
            </a:r>
            <a:r>
              <a:rPr lang="fr-BE" b="1" dirty="0"/>
              <a:t>Sur la superficie appartenant au </a:t>
            </a:r>
            <a:r>
              <a:rPr lang="fr-BE" b="1" dirty="0" smtClean="0"/>
              <a:t>promoteur: 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i="1" dirty="0"/>
              <a:t>Il est prévu de construire 165 logements sur 4,95 ha, soit une densité de 33 </a:t>
            </a:r>
            <a:r>
              <a:rPr lang="fr-BE" i="1" dirty="0" smtClean="0"/>
              <a:t>logements/ha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dirty="0"/>
              <a:t>La densité recommandée est de 20 </a:t>
            </a:r>
            <a:r>
              <a:rPr lang="fr-BE" dirty="0" smtClean="0"/>
              <a:t>logements/ha</a:t>
            </a:r>
            <a:r>
              <a:rPr lang="fr-BE" dirty="0"/>
              <a:t>. Avec cette densité, le promoteur ne pourrait construire que </a:t>
            </a:r>
            <a:r>
              <a:rPr lang="fr-BE" b="1" dirty="0"/>
              <a:t>99 </a:t>
            </a:r>
            <a:r>
              <a:rPr lang="fr-BE" b="1" dirty="0" smtClean="0"/>
              <a:t>logements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227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BE" sz="4800" b="1" dirty="0"/>
              <a:t>Densités et </a:t>
            </a:r>
            <a:r>
              <a:rPr lang="fr-BE" sz="4800" b="1" dirty="0" smtClean="0"/>
              <a:t>logements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 smtClean="0"/>
              <a:t> </a:t>
            </a:r>
            <a:r>
              <a:rPr lang="fr-BE" b="1" dirty="0"/>
              <a:t>Sur tout l’ilot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400" dirty="0" smtClean="0"/>
              <a:t>Construction </a:t>
            </a:r>
            <a:r>
              <a:rPr lang="fr-BE" sz="2400" dirty="0" smtClean="0"/>
              <a:t>prévue de </a:t>
            </a:r>
            <a:r>
              <a:rPr lang="fr-BE" sz="2400" dirty="0"/>
              <a:t>165 logements MAIS il faut </a:t>
            </a:r>
            <a:r>
              <a:rPr lang="fr-BE" sz="2400" dirty="0" smtClean="0"/>
              <a:t>inclure:</a:t>
            </a:r>
            <a:endParaRPr lang="fr-BE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dirty="0" smtClean="0"/>
              <a:t> </a:t>
            </a:r>
            <a:r>
              <a:rPr lang="fr-BE" dirty="0"/>
              <a:t>les </a:t>
            </a:r>
            <a:r>
              <a:rPr lang="fr-BE" dirty="0" smtClean="0"/>
              <a:t>logements déjà  </a:t>
            </a:r>
            <a:r>
              <a:rPr lang="fr-BE" dirty="0"/>
              <a:t>existants soit 66 (décompte du </a:t>
            </a:r>
            <a:r>
              <a:rPr lang="fr-BE" dirty="0" smtClean="0"/>
              <a:t>promoteur</a:t>
            </a:r>
            <a:r>
              <a:rPr lang="fr-BE" dirty="0" smtClean="0"/>
              <a:t>)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dirty="0" smtClean="0"/>
              <a:t>2 </a:t>
            </a:r>
            <a:r>
              <a:rPr lang="fr-BE" dirty="0"/>
              <a:t>logements sur parcelles encore à </a:t>
            </a:r>
            <a:r>
              <a:rPr lang="fr-BE" dirty="0" smtClean="0"/>
              <a:t>bâtir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dirty="0" smtClean="0"/>
              <a:t>soit</a:t>
            </a:r>
            <a:r>
              <a:rPr lang="fr-BE" b="1" dirty="0" smtClean="0"/>
              <a:t> </a:t>
            </a:r>
            <a:r>
              <a:rPr lang="fr-BE" b="1" dirty="0"/>
              <a:t>68 logements </a:t>
            </a:r>
            <a:r>
              <a:rPr lang="fr-BE" b="1" dirty="0" smtClean="0"/>
              <a:t>«</a:t>
            </a:r>
            <a:r>
              <a:rPr lang="fr-BE" b="1" dirty="0"/>
              <a:t> hors promoteur </a:t>
            </a:r>
            <a:r>
              <a:rPr lang="fr-BE" b="1" dirty="0" smtClean="0"/>
              <a:t>»</a:t>
            </a:r>
            <a:endParaRPr lang="fr-BE" b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r-BE" b="1" dirty="0" smtClean="0"/>
              <a:t> Total </a:t>
            </a:r>
            <a:r>
              <a:rPr lang="fr-BE" b="1" dirty="0"/>
              <a:t>de </a:t>
            </a:r>
            <a:r>
              <a:rPr lang="fr-BE" b="1" dirty="0" smtClean="0"/>
              <a:t>233 </a:t>
            </a:r>
            <a:r>
              <a:rPr lang="fr-BE" b="1" dirty="0"/>
              <a:t>logements</a:t>
            </a:r>
            <a:r>
              <a:rPr lang="fr-BE" dirty="0"/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400" i="1" dirty="0"/>
              <a:t>233 logements </a:t>
            </a:r>
            <a:r>
              <a:rPr lang="fr-BE" sz="2400" i="1" dirty="0" smtClean="0"/>
              <a:t>sur </a:t>
            </a:r>
            <a:r>
              <a:rPr lang="fr-BE" sz="2400" i="1" dirty="0"/>
              <a:t>une superficie de 10,14 </a:t>
            </a:r>
            <a:r>
              <a:rPr lang="fr-BE" sz="2400" i="1" dirty="0" smtClean="0"/>
              <a:t>ha</a:t>
            </a:r>
            <a:r>
              <a:rPr lang="fr-BE" sz="2400" i="1" dirty="0"/>
              <a:t> </a:t>
            </a:r>
            <a:r>
              <a:rPr lang="fr-BE" sz="2400" i="1" dirty="0" smtClean="0"/>
              <a:t>= </a:t>
            </a:r>
            <a:r>
              <a:rPr lang="fr-BE" sz="2400" i="1" dirty="0"/>
              <a:t>densité de 23 </a:t>
            </a:r>
            <a:r>
              <a:rPr lang="fr-BE" sz="2400" i="1" dirty="0" smtClean="0"/>
              <a:t>logements/ha</a:t>
            </a:r>
            <a:r>
              <a:rPr lang="fr-BE" sz="2400" i="1" dirty="0"/>
              <a:t>.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sz="2400" dirty="0" smtClean="0"/>
              <a:t>Pour une densité </a:t>
            </a:r>
            <a:r>
              <a:rPr lang="fr-BE" sz="2400" dirty="0"/>
              <a:t>recommandée de 20 </a:t>
            </a:r>
            <a:r>
              <a:rPr lang="fr-BE" sz="2400" dirty="0" smtClean="0"/>
              <a:t>logements/ha</a:t>
            </a:r>
            <a:r>
              <a:rPr lang="fr-BE" sz="2400" dirty="0"/>
              <a:t>, </a:t>
            </a:r>
            <a:r>
              <a:rPr lang="fr-BE" sz="2400" dirty="0" smtClean="0"/>
              <a:t>on descendrait à 203 </a:t>
            </a:r>
            <a:r>
              <a:rPr lang="fr-BE" sz="2400" dirty="0"/>
              <a:t>logements dont 68 hors promoteur, soit un solde de </a:t>
            </a:r>
            <a:r>
              <a:rPr lang="fr-BE" sz="2400" b="1" dirty="0" smtClean="0"/>
              <a:t>135 </a:t>
            </a:r>
            <a:r>
              <a:rPr lang="fr-BE" sz="2400" b="1" dirty="0"/>
              <a:t>logements</a:t>
            </a:r>
            <a:r>
              <a:rPr lang="fr-BE" sz="2400" dirty="0"/>
              <a:t>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0697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fr-BE" sz="4800" b="1" dirty="0"/>
              <a:t>Pourquoi cette différence?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91877"/>
            <a:ext cx="8363272" cy="5577483"/>
          </a:xfrm>
        </p:spPr>
        <p:txBody>
          <a:bodyPr>
            <a:normAutofit fontScale="92500"/>
          </a:bodyPr>
          <a:lstStyle/>
          <a:p>
            <a:r>
              <a:rPr lang="fr-BE" sz="2800" dirty="0" smtClean="0"/>
              <a:t>La </a:t>
            </a:r>
            <a:r>
              <a:rPr lang="fr-BE" sz="2800" dirty="0"/>
              <a:t>densité de logements dans la partie déjà bâtie de l’ilot est </a:t>
            </a:r>
            <a:r>
              <a:rPr lang="fr-BE" sz="2800" b="1" dirty="0"/>
              <a:t>PLUS FAIBLE</a:t>
            </a:r>
            <a:r>
              <a:rPr lang="fr-BE" sz="2800" dirty="0"/>
              <a:t> que 20 </a:t>
            </a:r>
            <a:r>
              <a:rPr lang="fr-BE" sz="2800" dirty="0" smtClean="0"/>
              <a:t>logements/ha</a:t>
            </a:r>
            <a:r>
              <a:rPr lang="fr-BE" sz="2800" dirty="0" smtClean="0"/>
              <a:t>, elle </a:t>
            </a:r>
            <a:r>
              <a:rPr lang="fr-BE" sz="2800" dirty="0"/>
              <a:t>est en réalité de </a:t>
            </a:r>
            <a:r>
              <a:rPr lang="fr-BE" sz="2800" dirty="0" smtClean="0"/>
              <a:t>68/(10.14-4.95) = </a:t>
            </a:r>
            <a:r>
              <a:rPr lang="fr-BE" sz="2800" b="1" dirty="0" smtClean="0"/>
              <a:t>13 logements/ha</a:t>
            </a:r>
            <a:r>
              <a:rPr lang="fr-BE" dirty="0"/>
              <a:t> </a:t>
            </a:r>
            <a:endParaRPr lang="en-US" dirty="0"/>
          </a:p>
          <a:p>
            <a:r>
              <a:rPr lang="fr-BE" sz="2800" dirty="0"/>
              <a:t>Le projet des 165 logements du promoteur </a:t>
            </a:r>
            <a:r>
              <a:rPr lang="fr-BE" sz="2800" dirty="0" smtClean="0"/>
              <a:t>est de </a:t>
            </a:r>
            <a:r>
              <a:rPr lang="fr-BE" sz="2800" b="1" dirty="0" smtClean="0"/>
              <a:t>33 </a:t>
            </a:r>
            <a:r>
              <a:rPr lang="fr-BE" sz="2800" b="1" dirty="0" smtClean="0"/>
              <a:t>logements/ha </a:t>
            </a:r>
            <a:r>
              <a:rPr lang="fr-BE" sz="2800" dirty="0"/>
              <a:t>sur son </a:t>
            </a:r>
            <a:r>
              <a:rPr lang="fr-BE" sz="2800" dirty="0" smtClean="0"/>
              <a:t>terrain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400" b="1" dirty="0" smtClean="0"/>
              <a:t>Le promoteur fait </a:t>
            </a:r>
            <a:r>
              <a:rPr lang="fr-BE" sz="2400" b="1" dirty="0"/>
              <a:t>grimper la densité</a:t>
            </a:r>
            <a:r>
              <a:rPr lang="fr-BE" sz="2400" dirty="0"/>
              <a:t> moyenne </a:t>
            </a:r>
            <a:r>
              <a:rPr lang="fr-BE" sz="2400" dirty="0" smtClean="0"/>
              <a:t>de </a:t>
            </a:r>
            <a:r>
              <a:rPr lang="fr-BE" sz="2400" b="1" dirty="0"/>
              <a:t>l’ilot</a:t>
            </a:r>
            <a:r>
              <a:rPr lang="fr-BE" sz="2400" dirty="0"/>
              <a:t> à </a:t>
            </a:r>
            <a:r>
              <a:rPr lang="fr-BE" sz="2400" b="1" dirty="0"/>
              <a:t>23 </a:t>
            </a:r>
            <a:r>
              <a:rPr lang="fr-BE" sz="2400" b="1" dirty="0" smtClean="0"/>
              <a:t>logements/ha</a:t>
            </a:r>
            <a:r>
              <a:rPr lang="fr-BE" sz="2400" dirty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400" dirty="0" smtClean="0"/>
              <a:t>Le </a:t>
            </a:r>
            <a:r>
              <a:rPr lang="fr-BE" sz="2400" dirty="0"/>
              <a:t>promoteur </a:t>
            </a:r>
            <a:r>
              <a:rPr lang="fr-BE" sz="2400" b="1" dirty="0"/>
              <a:t>capte la marge de logements</a:t>
            </a:r>
            <a:r>
              <a:rPr lang="fr-BE" sz="2400" dirty="0"/>
              <a:t> qui amènerait la densité au chiffre recommandé par le schéma de </a:t>
            </a:r>
            <a:r>
              <a:rPr lang="fr-BE" sz="2400" dirty="0" smtClean="0"/>
              <a:t>structure communal </a:t>
            </a:r>
            <a:r>
              <a:rPr lang="fr-BE" sz="2400" dirty="0" smtClean="0"/>
              <a:t>(et </a:t>
            </a:r>
            <a:r>
              <a:rPr lang="fr-BE" sz="2400" dirty="0"/>
              <a:t>même au-delà puisqu’elle serait portée à 23 </a:t>
            </a:r>
            <a:r>
              <a:rPr lang="fr-BE" sz="2400" dirty="0" smtClean="0"/>
              <a:t>logements/ha </a:t>
            </a:r>
            <a:r>
              <a:rPr lang="fr-BE" sz="2400" dirty="0" smtClean="0"/>
              <a:t>au </a:t>
            </a:r>
            <a:r>
              <a:rPr lang="fr-BE" sz="2400" dirty="0"/>
              <a:t>détriment </a:t>
            </a:r>
            <a:r>
              <a:rPr lang="fr-BE" sz="2400" dirty="0" smtClean="0"/>
              <a:t>des autres propriétaires </a:t>
            </a:r>
            <a:r>
              <a:rPr lang="fr-BE" sz="2400" dirty="0"/>
              <a:t>de </a:t>
            </a:r>
            <a:r>
              <a:rPr lang="fr-BE" sz="2400" dirty="0" smtClean="0"/>
              <a:t>l’ilot)</a:t>
            </a:r>
            <a:endParaRPr lang="fr-BE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400" dirty="0" smtClean="0"/>
              <a:t>En clair, au </a:t>
            </a:r>
            <a:r>
              <a:rPr lang="fr-BE" sz="2400" dirty="0"/>
              <a:t>vu de la densité moyenne qui serait atteinte dans l’ilot, la commune </a:t>
            </a:r>
            <a:r>
              <a:rPr lang="fr-BE" sz="2400" b="1" dirty="0"/>
              <a:t>ne pourrait plus accorder le moindre permis de construire </a:t>
            </a:r>
            <a:r>
              <a:rPr lang="fr-BE" sz="2400" dirty="0"/>
              <a:t>un nouveau logement aux autres </a:t>
            </a:r>
            <a:r>
              <a:rPr lang="fr-BE" sz="2400" dirty="0" smtClean="0"/>
              <a:t>propriétaires</a:t>
            </a:r>
            <a:endParaRPr lang="fr-BE" sz="2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4975-F849-4CAC-8422-122816DAE6A4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96150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968</TotalTime>
  <Words>561</Words>
  <Application>Microsoft Office PowerPoint</Application>
  <PresentationFormat>Affichage à l'écran (4:3)</PresentationFormat>
  <Paragraphs>80</Paragraphs>
  <Slides>10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Thème Office</vt:lpstr>
      <vt:lpstr>Comité de quartier Poirier-Dieu Calcul des densités</vt:lpstr>
      <vt:lpstr>Schéma de structure communal (SSC)</vt:lpstr>
      <vt:lpstr>Schéma de structure communal (SSC)</vt:lpstr>
      <vt:lpstr>Densité à Rixensart</vt:lpstr>
      <vt:lpstr>Calcul de densité - PCA</vt:lpstr>
      <vt:lpstr>Calcul densité - PCA</vt:lpstr>
      <vt:lpstr>Densités et logements</vt:lpstr>
      <vt:lpstr>Densités et logements</vt:lpstr>
      <vt:lpstr>Pourquoi cette différence?</vt:lpstr>
      <vt:lpstr>Densités et logements 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citoyenne Comité de quartier Poirier-Dieu Mardi 21 Juin 2016</dc:title>
  <dc:creator>Petiberghein Fabienne</dc:creator>
  <cp:lastModifiedBy>Fabi Pbg</cp:lastModifiedBy>
  <cp:revision>111</cp:revision>
  <cp:lastPrinted>2016-11-18T23:03:23Z</cp:lastPrinted>
  <dcterms:created xsi:type="dcterms:W3CDTF">2016-06-18T21:20:48Z</dcterms:created>
  <dcterms:modified xsi:type="dcterms:W3CDTF">2016-11-20T21:00:04Z</dcterms:modified>
</cp:coreProperties>
</file>